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64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3" r:id="rId6"/>
    <p:sldId id="259" r:id="rId7"/>
    <p:sldId id="264" r:id="rId8"/>
    <p:sldId id="265" r:id="rId9"/>
    <p:sldId id="266" r:id="rId10"/>
    <p:sldId id="267" r:id="rId11"/>
    <p:sldId id="268" r:id="rId12"/>
    <p:sldId id="260" r:id="rId13"/>
    <p:sldId id="270" r:id="rId14"/>
    <p:sldId id="269" r:id="rId15"/>
    <p:sldId id="26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2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32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https://d.docs.live.net/b8c358d0f1d468b0/Documents/DA/housing-price-data-DW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https://d.docs.live.net/b8c358d0f1d468b0/Documents/DA/housing-price-data-DW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https://d.docs.live.net/b8c358d0f1d468b0/Documents/DA/housing-price-data-DW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'remodel a-b test'!$S$11</c:f>
                <c:numCache>
                  <c:formatCode>General</c:formatCode>
                  <c:ptCount val="1"/>
                  <c:pt idx="0">
                    <c:v>6572.1762677729757</c:v>
                  </c:pt>
                </c:numCache>
              </c:numRef>
            </c:plus>
            <c:minus>
              <c:numRef>
                <c:f>'remodel a-b test'!$S$12</c:f>
                <c:numCache>
                  <c:formatCode>General</c:formatCode>
                  <c:ptCount val="1"/>
                  <c:pt idx="0">
                    <c:v>6572.1762677729757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'remodel a-b test'!$R$6:$S$6</c:f>
              <c:strCache>
                <c:ptCount val="2"/>
                <c:pt idx="0">
                  <c:v>control</c:v>
                </c:pt>
                <c:pt idx="1">
                  <c:v>treatment</c:v>
                </c:pt>
              </c:strCache>
            </c:strRef>
          </c:cat>
          <c:val>
            <c:numRef>
              <c:f>'remodel a-b test'!$R$7:$S$7</c:f>
              <c:numCache>
                <c:formatCode>General</c:formatCode>
                <c:ptCount val="2"/>
                <c:pt idx="0">
                  <c:v>182583.65968586388</c:v>
                </c:pt>
                <c:pt idx="1">
                  <c:v>179096.30747126436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FA-4ADF-B472-D5FF740372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78789984"/>
        <c:axId val="160904112"/>
      </c:barChart>
      <c:catAx>
        <c:axId val="2078789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904112"/>
        <c:crosses val="autoZero"/>
        <c:auto val="1"/>
        <c:lblAlgn val="ctr"/>
        <c:lblOffset val="100"/>
        <c:noMultiLvlLbl val="0"/>
      </c:catAx>
      <c:valAx>
        <c:axId val="160904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878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28575">
      <a:solidFill>
        <a:srgbClr val="A9A57C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stdErr"/>
            <c:noEndCap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'levels a-b test'!$Q$6:$R$6</c:f>
              <c:strCache>
                <c:ptCount val="2"/>
                <c:pt idx="0">
                  <c:v>control</c:v>
                </c:pt>
                <c:pt idx="1">
                  <c:v>treatment</c:v>
                </c:pt>
              </c:strCache>
            </c:strRef>
          </c:cat>
          <c:val>
            <c:numRef>
              <c:f>'levels a-b test'!$Q$7:$R$7</c:f>
              <c:numCache>
                <c:formatCode>General</c:formatCode>
                <c:ptCount val="2"/>
                <c:pt idx="0">
                  <c:v>175985.47796143251</c:v>
                </c:pt>
                <c:pt idx="1">
                  <c:v>185803.11852861036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3D-406E-9FBF-8DBB4772E4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20129472"/>
        <c:axId val="2099180640"/>
      </c:barChart>
      <c:catAx>
        <c:axId val="1620129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9180640"/>
        <c:crosses val="autoZero"/>
        <c:auto val="1"/>
        <c:lblAlgn val="ctr"/>
        <c:lblOffset val="100"/>
        <c:noMultiLvlLbl val="0"/>
      </c:catAx>
      <c:valAx>
        <c:axId val="20991806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0129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28575">
      <a:solidFill>
        <a:srgbClr val="A9A57C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Lit>
                <c:formatCode>General</c:formatCode>
                <c:ptCount val="1"/>
                <c:pt idx="0">
                  <c:v>1</c:v>
                </c:pt>
              </c:numLit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'proximity a-b test'!$Q$6:$R$6</c:f>
              <c:strCache>
                <c:ptCount val="2"/>
                <c:pt idx="0">
                  <c:v>control</c:v>
                </c:pt>
                <c:pt idx="1">
                  <c:v>treatment</c:v>
                </c:pt>
              </c:strCache>
            </c:strRef>
          </c:cat>
          <c:val>
            <c:numRef>
              <c:f>'proximity a-b test'!$Q$7:$R$7</c:f>
              <c:numCache>
                <c:formatCode>General</c:formatCode>
                <c:ptCount val="2"/>
                <c:pt idx="0">
                  <c:v>184495.49206349207</c:v>
                </c:pt>
                <c:pt idx="1">
                  <c:v>158403.13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40-4513-B6A2-AF7149AC32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32928976"/>
        <c:axId val="2076036608"/>
      </c:barChart>
      <c:catAx>
        <c:axId val="2032928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6036608"/>
        <c:crosses val="autoZero"/>
        <c:auto val="1"/>
        <c:lblAlgn val="ctr"/>
        <c:lblOffset val="100"/>
        <c:noMultiLvlLbl val="0"/>
      </c:catAx>
      <c:valAx>
        <c:axId val="2076036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292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28575">
      <a:solidFill>
        <a:srgbClr val="A9A57C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5A9632-4EB0-4862-92FF-00CF01BE2205}" type="doc">
      <dgm:prSet loTypeId="urn:microsoft.com/office/officeart/2005/8/layout/vList2" loCatId="list" qsTypeId="urn:microsoft.com/office/officeart/2005/8/quickstyle/simple1" qsCatId="simple" csTypeId="urn:microsoft.com/office/officeart/2018/5/colors/Iconchunking_coloredtext_accent0_3" csCatId="mainScheme" phldr="1"/>
      <dgm:spPr/>
    </dgm:pt>
    <dgm:pt modelId="{5D3F0ED0-2EB6-453D-BE4B-4BBCD8987238}">
      <dgm:prSet phldrT="[Text]" custT="1"/>
      <dgm:spPr/>
      <dgm:t>
        <a:bodyPr/>
        <a:lstStyle/>
        <a:p>
          <a:r>
            <a:rPr lang="en-US" sz="4000" dirty="0"/>
            <a:t>1 – Remodeled/Upgrades </a:t>
          </a:r>
        </a:p>
      </dgm:t>
    </dgm:pt>
    <dgm:pt modelId="{D6F3F8CC-AE84-4149-B520-1874B1B79F46}" type="parTrans" cxnId="{DC7A4FA1-590E-402E-B3C9-432D9D9BC84E}">
      <dgm:prSet/>
      <dgm:spPr/>
      <dgm:t>
        <a:bodyPr/>
        <a:lstStyle/>
        <a:p>
          <a:endParaRPr lang="en-US"/>
        </a:p>
      </dgm:t>
    </dgm:pt>
    <dgm:pt modelId="{2E2BF50E-B394-4636-BF63-257039995E33}" type="sibTrans" cxnId="{DC7A4FA1-590E-402E-B3C9-432D9D9BC84E}">
      <dgm:prSet/>
      <dgm:spPr/>
      <dgm:t>
        <a:bodyPr/>
        <a:lstStyle/>
        <a:p>
          <a:endParaRPr lang="en-US"/>
        </a:p>
      </dgm:t>
    </dgm:pt>
    <dgm:pt modelId="{00C4C7D7-43FB-4C62-B653-0BAA02E17855}">
      <dgm:prSet phldrT="[Text]" custT="1"/>
      <dgm:spPr/>
      <dgm:t>
        <a:bodyPr/>
        <a:lstStyle/>
        <a:p>
          <a:r>
            <a:rPr lang="en-US" sz="4000" dirty="0"/>
            <a:t>2 – Multi-level homes</a:t>
          </a:r>
        </a:p>
      </dgm:t>
    </dgm:pt>
    <dgm:pt modelId="{D3913AE7-4A70-4B94-8990-85FA8AA36E6B}" type="parTrans" cxnId="{6013628C-81BE-42D0-96B9-999F0382D570}">
      <dgm:prSet/>
      <dgm:spPr/>
      <dgm:t>
        <a:bodyPr/>
        <a:lstStyle/>
        <a:p>
          <a:endParaRPr lang="en-US"/>
        </a:p>
      </dgm:t>
    </dgm:pt>
    <dgm:pt modelId="{26407BAA-24CA-40B6-A34E-07DAAD20ECB5}" type="sibTrans" cxnId="{6013628C-81BE-42D0-96B9-999F0382D570}">
      <dgm:prSet/>
      <dgm:spPr/>
      <dgm:t>
        <a:bodyPr/>
        <a:lstStyle/>
        <a:p>
          <a:endParaRPr lang="en-US"/>
        </a:p>
      </dgm:t>
    </dgm:pt>
    <dgm:pt modelId="{BE3AF4B6-F5EC-44DF-9BDC-CB79D95FB3F4}">
      <dgm:prSet phldrT="[Text]" custT="1"/>
      <dgm:spPr/>
      <dgm:t>
        <a:bodyPr/>
        <a:lstStyle/>
        <a:p>
          <a:r>
            <a:rPr lang="en-US" sz="4000" dirty="0"/>
            <a:t>3- Proximity </a:t>
          </a:r>
        </a:p>
      </dgm:t>
    </dgm:pt>
    <dgm:pt modelId="{5DC69E6B-E902-4549-ACA2-C87487FCD048}" type="parTrans" cxnId="{8059B95D-5238-487F-9EF9-DC508342BA71}">
      <dgm:prSet/>
      <dgm:spPr/>
      <dgm:t>
        <a:bodyPr/>
        <a:lstStyle/>
        <a:p>
          <a:endParaRPr lang="en-US"/>
        </a:p>
      </dgm:t>
    </dgm:pt>
    <dgm:pt modelId="{3B148F1D-FDFC-4CDA-B894-16E41EDC0348}" type="sibTrans" cxnId="{8059B95D-5238-487F-9EF9-DC508342BA71}">
      <dgm:prSet/>
      <dgm:spPr/>
      <dgm:t>
        <a:bodyPr/>
        <a:lstStyle/>
        <a:p>
          <a:endParaRPr lang="en-US"/>
        </a:p>
      </dgm:t>
    </dgm:pt>
    <dgm:pt modelId="{864EC45D-75A3-4A52-8EF5-7612FECC9423}" type="pres">
      <dgm:prSet presAssocID="{D75A9632-4EB0-4862-92FF-00CF01BE2205}" presName="linear" presStyleCnt="0">
        <dgm:presLayoutVars>
          <dgm:animLvl val="lvl"/>
          <dgm:resizeHandles val="exact"/>
        </dgm:presLayoutVars>
      </dgm:prSet>
      <dgm:spPr/>
    </dgm:pt>
    <dgm:pt modelId="{506BB330-143F-4185-9203-4F806AD31B4F}" type="pres">
      <dgm:prSet presAssocID="{5D3F0ED0-2EB6-453D-BE4B-4BBCD898723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3747EC1-4D86-4BE5-8F8F-47E7D297DDF6}" type="pres">
      <dgm:prSet presAssocID="{2E2BF50E-B394-4636-BF63-257039995E33}" presName="spacer" presStyleCnt="0"/>
      <dgm:spPr/>
    </dgm:pt>
    <dgm:pt modelId="{41537681-DA00-4FDD-ACA8-87A5B5E6B485}" type="pres">
      <dgm:prSet presAssocID="{00C4C7D7-43FB-4C62-B653-0BAA02E1785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114927A-9F59-4F0B-A73D-BCD856EA9299}" type="pres">
      <dgm:prSet presAssocID="{26407BAA-24CA-40B6-A34E-07DAAD20ECB5}" presName="spacer" presStyleCnt="0"/>
      <dgm:spPr/>
    </dgm:pt>
    <dgm:pt modelId="{EBD23C11-6311-4AFF-BED6-E931660D045B}" type="pres">
      <dgm:prSet presAssocID="{BE3AF4B6-F5EC-44DF-9BDC-CB79D95FB3F4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059B95D-5238-487F-9EF9-DC508342BA71}" srcId="{D75A9632-4EB0-4862-92FF-00CF01BE2205}" destId="{BE3AF4B6-F5EC-44DF-9BDC-CB79D95FB3F4}" srcOrd="2" destOrd="0" parTransId="{5DC69E6B-E902-4549-ACA2-C87487FCD048}" sibTransId="{3B148F1D-FDFC-4CDA-B894-16E41EDC0348}"/>
    <dgm:cxn modelId="{195BDA43-6558-4EC0-A796-B587DAD9794B}" type="presOf" srcId="{00C4C7D7-43FB-4C62-B653-0BAA02E17855}" destId="{41537681-DA00-4FDD-ACA8-87A5B5E6B485}" srcOrd="0" destOrd="0" presId="urn:microsoft.com/office/officeart/2005/8/layout/vList2"/>
    <dgm:cxn modelId="{5718CC64-84D3-40E0-806B-74A9376A904A}" type="presOf" srcId="{BE3AF4B6-F5EC-44DF-9BDC-CB79D95FB3F4}" destId="{EBD23C11-6311-4AFF-BED6-E931660D045B}" srcOrd="0" destOrd="0" presId="urn:microsoft.com/office/officeart/2005/8/layout/vList2"/>
    <dgm:cxn modelId="{A518865A-E46C-44BD-8B71-829DBB654A86}" type="presOf" srcId="{D75A9632-4EB0-4862-92FF-00CF01BE2205}" destId="{864EC45D-75A3-4A52-8EF5-7612FECC9423}" srcOrd="0" destOrd="0" presId="urn:microsoft.com/office/officeart/2005/8/layout/vList2"/>
    <dgm:cxn modelId="{6013628C-81BE-42D0-96B9-999F0382D570}" srcId="{D75A9632-4EB0-4862-92FF-00CF01BE2205}" destId="{00C4C7D7-43FB-4C62-B653-0BAA02E17855}" srcOrd="1" destOrd="0" parTransId="{D3913AE7-4A70-4B94-8990-85FA8AA36E6B}" sibTransId="{26407BAA-24CA-40B6-A34E-07DAAD20ECB5}"/>
    <dgm:cxn modelId="{DC7A4FA1-590E-402E-B3C9-432D9D9BC84E}" srcId="{D75A9632-4EB0-4862-92FF-00CF01BE2205}" destId="{5D3F0ED0-2EB6-453D-BE4B-4BBCD8987238}" srcOrd="0" destOrd="0" parTransId="{D6F3F8CC-AE84-4149-B520-1874B1B79F46}" sibTransId="{2E2BF50E-B394-4636-BF63-257039995E33}"/>
    <dgm:cxn modelId="{3B104CBF-CEFC-4726-BD1A-C298C145E3B3}" type="presOf" srcId="{5D3F0ED0-2EB6-453D-BE4B-4BBCD8987238}" destId="{506BB330-143F-4185-9203-4F806AD31B4F}" srcOrd="0" destOrd="0" presId="urn:microsoft.com/office/officeart/2005/8/layout/vList2"/>
    <dgm:cxn modelId="{E4F86D11-1FC8-4119-96BD-3D1F08C158A6}" type="presParOf" srcId="{864EC45D-75A3-4A52-8EF5-7612FECC9423}" destId="{506BB330-143F-4185-9203-4F806AD31B4F}" srcOrd="0" destOrd="0" presId="urn:microsoft.com/office/officeart/2005/8/layout/vList2"/>
    <dgm:cxn modelId="{64F23873-63C1-47CD-B89A-756E288F5141}" type="presParOf" srcId="{864EC45D-75A3-4A52-8EF5-7612FECC9423}" destId="{43747EC1-4D86-4BE5-8F8F-47E7D297DDF6}" srcOrd="1" destOrd="0" presId="urn:microsoft.com/office/officeart/2005/8/layout/vList2"/>
    <dgm:cxn modelId="{B60021D7-0D3C-4253-8841-D57D45177D18}" type="presParOf" srcId="{864EC45D-75A3-4A52-8EF5-7612FECC9423}" destId="{41537681-DA00-4FDD-ACA8-87A5B5E6B485}" srcOrd="2" destOrd="0" presId="urn:microsoft.com/office/officeart/2005/8/layout/vList2"/>
    <dgm:cxn modelId="{7C52ECEA-AF9C-4093-9E93-3E233B1C07B1}" type="presParOf" srcId="{864EC45D-75A3-4A52-8EF5-7612FECC9423}" destId="{C114927A-9F59-4F0B-A73D-BCD856EA9299}" srcOrd="3" destOrd="0" presId="urn:microsoft.com/office/officeart/2005/8/layout/vList2"/>
    <dgm:cxn modelId="{A26FF22E-94F4-4443-8FAA-483697605F4C}" type="presParOf" srcId="{864EC45D-75A3-4A52-8EF5-7612FECC9423}" destId="{EBD23C11-6311-4AFF-BED6-E931660D045B}" srcOrd="4" destOrd="0" presId="urn:microsoft.com/office/officeart/2005/8/layout/vList2"/>
  </dgm:cxnLst>
  <dgm:bg/>
  <dgm:whole>
    <a:ln>
      <a:solidFill>
        <a:schemeClr val="accent1"/>
      </a:solidFill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F0FB2EE-4143-43D1-817A-9730FE873531}" type="doc">
      <dgm:prSet loTypeId="urn:microsoft.com/office/officeart/2005/8/layout/vList2" loCatId="list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A066BF7-810B-498E-9B71-4BE604C35145}">
      <dgm:prSet phldrT="[Text]"/>
      <dgm:spPr>
        <a:solidFill>
          <a:schemeClr val="tx1">
            <a:lumMod val="90000"/>
            <a:lumOff val="10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Not a significant difference between remodeled &amp; non remodeled homes – 3.5K mean</a:t>
          </a:r>
        </a:p>
      </dgm:t>
    </dgm:pt>
    <dgm:pt modelId="{551E2BC4-322B-4917-80F0-6F289DD131BD}" type="parTrans" cxnId="{87998FD1-A301-4733-9331-1795CC56534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CD89840-710B-41CC-80E1-A699FA6BF644}" type="sibTrans" cxnId="{87998FD1-A301-4733-9331-1795CC56534D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FF82F8B-C447-483F-9E34-6876D72710CB}">
      <dgm:prSet phldrT="[Text]"/>
      <dgm:spPr>
        <a:solidFill>
          <a:schemeClr val="tx1">
            <a:lumMod val="90000"/>
            <a:lumOff val="10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Significant difference between single level &amp; multi-level homes – 10K mean</a:t>
          </a:r>
        </a:p>
      </dgm:t>
    </dgm:pt>
    <dgm:pt modelId="{D07530ED-3259-4283-A30D-E4BE2DE036C9}" type="parTrans" cxnId="{23308309-FDE7-4B2D-BC95-57452FEEAA50}">
      <dgm:prSet/>
      <dgm:spPr/>
      <dgm:t>
        <a:bodyPr/>
        <a:lstStyle/>
        <a:p>
          <a:endParaRPr lang="en-US"/>
        </a:p>
      </dgm:t>
    </dgm:pt>
    <dgm:pt modelId="{C1DB2947-C5F2-4D0B-9CC5-1FAD8D343F4B}" type="sibTrans" cxnId="{23308309-FDE7-4B2D-BC95-57452FEEAA50}">
      <dgm:prSet/>
      <dgm:spPr/>
      <dgm:t>
        <a:bodyPr/>
        <a:lstStyle/>
        <a:p>
          <a:endParaRPr lang="en-US"/>
        </a:p>
      </dgm:t>
    </dgm:pt>
    <dgm:pt modelId="{9252A2D7-ECD4-458F-B2BB-B6333EF341C4}">
      <dgm:prSet phldrT="[Text]"/>
      <dgm:spPr>
        <a:solidFill>
          <a:schemeClr val="tx1">
            <a:lumMod val="90000"/>
            <a:lumOff val="10000"/>
          </a:schemeClr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</a:rPr>
            <a:t>Too much bias</a:t>
          </a:r>
          <a:r>
            <a:rPr lang="en-US" baseline="0" dirty="0">
              <a:solidFill>
                <a:schemeClr val="bg1"/>
              </a:solidFill>
            </a:rPr>
            <a:t> was present to conclude if proximity vs. non-proximity was a driving factor.</a:t>
          </a:r>
          <a:endParaRPr lang="en-US" dirty="0">
            <a:solidFill>
              <a:schemeClr val="bg1"/>
            </a:solidFill>
          </a:endParaRPr>
        </a:p>
      </dgm:t>
    </dgm:pt>
    <dgm:pt modelId="{61B195D9-EB3C-4802-A6AB-664066A6DE01}" type="sibTrans" cxnId="{0A72A02A-BAE1-48AC-B158-111E2F363615}">
      <dgm:prSet/>
      <dgm:spPr>
        <a:solidFill>
          <a:schemeClr val="tx1">
            <a:lumMod val="75000"/>
            <a:lumOff val="25000"/>
          </a:schemeClr>
        </a:solidFill>
      </dgm:spPr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11917B2-9CA5-4AEA-A561-283F36BA9267}" type="parTrans" cxnId="{0A72A02A-BAE1-48AC-B158-111E2F36361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9DF55B8-084B-4378-900A-74B8DEAC9093}" type="pres">
      <dgm:prSet presAssocID="{1F0FB2EE-4143-43D1-817A-9730FE873531}" presName="linear" presStyleCnt="0">
        <dgm:presLayoutVars>
          <dgm:animLvl val="lvl"/>
          <dgm:resizeHandles val="exact"/>
        </dgm:presLayoutVars>
      </dgm:prSet>
      <dgm:spPr/>
    </dgm:pt>
    <dgm:pt modelId="{65CD9204-574E-4FC4-BD95-1C9C0B4ED1AF}" type="pres">
      <dgm:prSet presAssocID="{1A066BF7-810B-498E-9B71-4BE604C35145}" presName="parentText" presStyleLbl="node1" presStyleIdx="0" presStyleCnt="3" custLinFactY="-89194" custLinFactNeighborX="308" custLinFactNeighborY="-100000">
        <dgm:presLayoutVars>
          <dgm:chMax val="0"/>
          <dgm:bulletEnabled val="1"/>
        </dgm:presLayoutVars>
      </dgm:prSet>
      <dgm:spPr/>
    </dgm:pt>
    <dgm:pt modelId="{875AC42E-1B79-4BC0-B7FD-EE8D82985181}" type="pres">
      <dgm:prSet presAssocID="{BCD89840-710B-41CC-80E1-A699FA6BF644}" presName="spacer" presStyleCnt="0"/>
      <dgm:spPr/>
    </dgm:pt>
    <dgm:pt modelId="{05F91354-8CA5-4208-A840-98736E84BD27}" type="pres">
      <dgm:prSet presAssocID="{9252A2D7-ECD4-458F-B2BB-B6333EF341C4}" presName="parentText" presStyleLbl="node1" presStyleIdx="1" presStyleCnt="3" custLinFactY="121302" custLinFactNeighborX="29956" custLinFactNeighborY="200000">
        <dgm:presLayoutVars>
          <dgm:chMax val="0"/>
          <dgm:bulletEnabled val="1"/>
        </dgm:presLayoutVars>
      </dgm:prSet>
      <dgm:spPr/>
    </dgm:pt>
    <dgm:pt modelId="{608FD1C9-B846-42D7-AA2A-C2898C9DED7C}" type="pres">
      <dgm:prSet presAssocID="{61B195D9-EB3C-4802-A6AB-664066A6DE01}" presName="spacer" presStyleCnt="0"/>
      <dgm:spPr/>
    </dgm:pt>
    <dgm:pt modelId="{FAA76AC7-C917-449C-8A68-E670919B3105}" type="pres">
      <dgm:prSet presAssocID="{9FF82F8B-C447-483F-9E34-6876D72710CB}" presName="parentText" presStyleLbl="node1" presStyleIdx="2" presStyleCnt="3" custLinFactY="-100000" custLinFactNeighborX="0" custLinFactNeighborY="-140798">
        <dgm:presLayoutVars>
          <dgm:chMax val="0"/>
          <dgm:bulletEnabled val="1"/>
        </dgm:presLayoutVars>
      </dgm:prSet>
      <dgm:spPr/>
    </dgm:pt>
  </dgm:ptLst>
  <dgm:cxnLst>
    <dgm:cxn modelId="{23308309-FDE7-4B2D-BC95-57452FEEAA50}" srcId="{1F0FB2EE-4143-43D1-817A-9730FE873531}" destId="{9FF82F8B-C447-483F-9E34-6876D72710CB}" srcOrd="2" destOrd="0" parTransId="{D07530ED-3259-4283-A30D-E4BE2DE036C9}" sibTransId="{C1DB2947-C5F2-4D0B-9CC5-1FAD8D343F4B}"/>
    <dgm:cxn modelId="{0A72A02A-BAE1-48AC-B158-111E2F363615}" srcId="{1F0FB2EE-4143-43D1-817A-9730FE873531}" destId="{9252A2D7-ECD4-458F-B2BB-B6333EF341C4}" srcOrd="1" destOrd="0" parTransId="{311917B2-9CA5-4AEA-A561-283F36BA9267}" sibTransId="{61B195D9-EB3C-4802-A6AB-664066A6DE01}"/>
    <dgm:cxn modelId="{E48A022E-3488-44BD-8B0B-3B3B9E076A2E}" type="presOf" srcId="{1F0FB2EE-4143-43D1-817A-9730FE873531}" destId="{C9DF55B8-084B-4378-900A-74B8DEAC9093}" srcOrd="0" destOrd="0" presId="urn:microsoft.com/office/officeart/2005/8/layout/vList2"/>
    <dgm:cxn modelId="{EBA6105B-E314-4862-9E35-353F7CBB7840}" type="presOf" srcId="{9252A2D7-ECD4-458F-B2BB-B6333EF341C4}" destId="{05F91354-8CA5-4208-A840-98736E84BD27}" srcOrd="0" destOrd="0" presId="urn:microsoft.com/office/officeart/2005/8/layout/vList2"/>
    <dgm:cxn modelId="{A1620BCC-F6C3-4C0A-996D-4ABC2F5DF0BD}" type="presOf" srcId="{9FF82F8B-C447-483F-9E34-6876D72710CB}" destId="{FAA76AC7-C917-449C-8A68-E670919B3105}" srcOrd="0" destOrd="0" presId="urn:microsoft.com/office/officeart/2005/8/layout/vList2"/>
    <dgm:cxn modelId="{87998FD1-A301-4733-9331-1795CC56534D}" srcId="{1F0FB2EE-4143-43D1-817A-9730FE873531}" destId="{1A066BF7-810B-498E-9B71-4BE604C35145}" srcOrd="0" destOrd="0" parTransId="{551E2BC4-322B-4917-80F0-6F289DD131BD}" sibTransId="{BCD89840-710B-41CC-80E1-A699FA6BF644}"/>
    <dgm:cxn modelId="{6DEB58D3-1F7F-4EA0-82F4-617C8ED95496}" type="presOf" srcId="{1A066BF7-810B-498E-9B71-4BE604C35145}" destId="{65CD9204-574E-4FC4-BD95-1C9C0B4ED1AF}" srcOrd="0" destOrd="0" presId="urn:microsoft.com/office/officeart/2005/8/layout/vList2"/>
    <dgm:cxn modelId="{7AB8A8BA-FE53-451B-BB21-1500C28BF3B0}" type="presParOf" srcId="{C9DF55B8-084B-4378-900A-74B8DEAC9093}" destId="{65CD9204-574E-4FC4-BD95-1C9C0B4ED1AF}" srcOrd="0" destOrd="0" presId="urn:microsoft.com/office/officeart/2005/8/layout/vList2"/>
    <dgm:cxn modelId="{8CC1F2EF-9AF7-47B4-99AF-8E85748A19C3}" type="presParOf" srcId="{C9DF55B8-084B-4378-900A-74B8DEAC9093}" destId="{875AC42E-1B79-4BC0-B7FD-EE8D82985181}" srcOrd="1" destOrd="0" presId="urn:microsoft.com/office/officeart/2005/8/layout/vList2"/>
    <dgm:cxn modelId="{AFAFB14D-2BD2-4DD3-B810-8526A9250A5D}" type="presParOf" srcId="{C9DF55B8-084B-4378-900A-74B8DEAC9093}" destId="{05F91354-8CA5-4208-A840-98736E84BD27}" srcOrd="2" destOrd="0" presId="urn:microsoft.com/office/officeart/2005/8/layout/vList2"/>
    <dgm:cxn modelId="{AFA2E5E9-74FD-41E3-87BD-B1010BDA76D8}" type="presParOf" srcId="{C9DF55B8-084B-4378-900A-74B8DEAC9093}" destId="{608FD1C9-B846-42D7-AA2A-C2898C9DED7C}" srcOrd="3" destOrd="0" presId="urn:microsoft.com/office/officeart/2005/8/layout/vList2"/>
    <dgm:cxn modelId="{549D5AA5-4D3E-45F3-B64D-49CCAF4A3940}" type="presParOf" srcId="{C9DF55B8-084B-4378-900A-74B8DEAC9093}" destId="{FAA76AC7-C917-449C-8A68-E670919B310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6BB330-143F-4185-9203-4F806AD31B4F}">
      <dsp:nvSpPr>
        <dsp:cNvPr id="0" name=""/>
        <dsp:cNvSpPr/>
      </dsp:nvSpPr>
      <dsp:spPr>
        <a:xfrm>
          <a:off x="0" y="438568"/>
          <a:ext cx="7315200" cy="1216800"/>
        </a:xfrm>
        <a:prstGeom prst="round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1 – Remodeled/Upgrades </a:t>
          </a:r>
        </a:p>
      </dsp:txBody>
      <dsp:txXfrm>
        <a:off x="59399" y="497967"/>
        <a:ext cx="7196402" cy="1098002"/>
      </dsp:txXfrm>
    </dsp:sp>
    <dsp:sp modelId="{41537681-DA00-4FDD-ACA8-87A5B5E6B485}">
      <dsp:nvSpPr>
        <dsp:cNvPr id="0" name=""/>
        <dsp:cNvSpPr/>
      </dsp:nvSpPr>
      <dsp:spPr>
        <a:xfrm>
          <a:off x="0" y="1842569"/>
          <a:ext cx="7315200" cy="1216800"/>
        </a:xfrm>
        <a:prstGeom prst="round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2 – Multi-level homes</a:t>
          </a:r>
        </a:p>
      </dsp:txBody>
      <dsp:txXfrm>
        <a:off x="59399" y="1901968"/>
        <a:ext cx="7196402" cy="1098002"/>
      </dsp:txXfrm>
    </dsp:sp>
    <dsp:sp modelId="{EBD23C11-6311-4AFF-BED6-E931660D045B}">
      <dsp:nvSpPr>
        <dsp:cNvPr id="0" name=""/>
        <dsp:cNvSpPr/>
      </dsp:nvSpPr>
      <dsp:spPr>
        <a:xfrm>
          <a:off x="0" y="3246569"/>
          <a:ext cx="7315200" cy="1216800"/>
        </a:xfrm>
        <a:prstGeom prst="round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3- Proximity </a:t>
          </a:r>
        </a:p>
      </dsp:txBody>
      <dsp:txXfrm>
        <a:off x="59399" y="3305968"/>
        <a:ext cx="7196402" cy="10980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CD9204-574E-4FC4-BD95-1C9C0B4ED1AF}">
      <dsp:nvSpPr>
        <dsp:cNvPr id="0" name=""/>
        <dsp:cNvSpPr/>
      </dsp:nvSpPr>
      <dsp:spPr>
        <a:xfrm>
          <a:off x="0" y="0"/>
          <a:ext cx="4998962" cy="1209780"/>
        </a:xfrm>
        <a:prstGeom prst="roundRect">
          <a:avLst/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bg1"/>
              </a:solidFill>
            </a:rPr>
            <a:t>Not a significant difference between remodeled &amp; non remodeled homes – 3.5K mean</a:t>
          </a:r>
        </a:p>
      </dsp:txBody>
      <dsp:txXfrm>
        <a:off x="59057" y="59057"/>
        <a:ext cx="4880848" cy="1091666"/>
      </dsp:txXfrm>
    </dsp:sp>
    <dsp:sp modelId="{05F91354-8CA5-4208-A840-98736E84BD27}">
      <dsp:nvSpPr>
        <dsp:cNvPr id="0" name=""/>
        <dsp:cNvSpPr/>
      </dsp:nvSpPr>
      <dsp:spPr>
        <a:xfrm>
          <a:off x="0" y="2560870"/>
          <a:ext cx="4998962" cy="1209780"/>
        </a:xfrm>
        <a:prstGeom prst="roundRect">
          <a:avLst/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bg1"/>
              </a:solidFill>
            </a:rPr>
            <a:t>Too much bias</a:t>
          </a:r>
          <a:r>
            <a:rPr lang="en-US" sz="2200" kern="1200" baseline="0" dirty="0">
              <a:solidFill>
                <a:schemeClr val="bg1"/>
              </a:solidFill>
            </a:rPr>
            <a:t> was present to conclude if proximity vs. non-proximity was a driving factor.</a:t>
          </a:r>
          <a:endParaRPr lang="en-US" sz="2200" kern="1200" dirty="0">
            <a:solidFill>
              <a:schemeClr val="bg1"/>
            </a:solidFill>
          </a:endParaRPr>
        </a:p>
      </dsp:txBody>
      <dsp:txXfrm>
        <a:off x="59057" y="2619927"/>
        <a:ext cx="4880848" cy="1091666"/>
      </dsp:txXfrm>
    </dsp:sp>
    <dsp:sp modelId="{FAA76AC7-C917-449C-8A68-E670919B3105}">
      <dsp:nvSpPr>
        <dsp:cNvPr id="0" name=""/>
        <dsp:cNvSpPr/>
      </dsp:nvSpPr>
      <dsp:spPr>
        <a:xfrm>
          <a:off x="0" y="1254585"/>
          <a:ext cx="4998962" cy="1209780"/>
        </a:xfrm>
        <a:prstGeom prst="roundRect">
          <a:avLst/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bg1"/>
              </a:solidFill>
            </a:rPr>
            <a:t>Significant difference between single level &amp; multi-level homes – 10K mean</a:t>
          </a:r>
        </a:p>
      </dsp:txBody>
      <dsp:txXfrm>
        <a:off x="59057" y="1313642"/>
        <a:ext cx="4880848" cy="10916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09A7646-64A1-4BED-BA0B-77C27DE51A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BEFC0-5AA8-4302-B8B2-9ACD77A2E1D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2F98B-3DC8-431B-BBBF-B7C2B94E730B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6656EA-4150-44D1-821F-53CA0DBA1A3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184F06-C917-4D16-B46F-633E54CA49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F4691-38BC-4357-BA2E-AC7731A10A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0060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7300D2-6E0D-49B5-9AB1-C6683F5C846D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025FD9-6782-4777-BD37-B8EEBEF1E4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810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835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620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456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64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25FD9-6782-4777-BD37-B8EEBEF1E49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790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6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974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192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794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6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77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66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04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9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06981" y="1852122"/>
            <a:ext cx="2458230" cy="200867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7B0DF2F-DAFD-4616-9E25-0C28D75BF30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91805" y="1852122"/>
            <a:ext cx="2458230" cy="200867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36DA0F9-D851-437C-A45B-EC125A3D3DB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76629" y="1852122"/>
            <a:ext cx="2458230" cy="200867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FF0BA98-3AB4-4D88-B1C2-6279BCACFA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87792" y="3971924"/>
            <a:ext cx="2477419" cy="803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D9DEF72B-B924-4A0D-8C83-3B370632C0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2616" y="3971925"/>
            <a:ext cx="2477419" cy="803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9D30C54-E9E8-4300-8DA4-352DB3A71A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70240" y="3971924"/>
            <a:ext cx="2458230" cy="803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508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41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93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69841E-71E7-4F51-8E6F-5E8A5E375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Plans">
            <a:extLst>
              <a:ext uri="{FF2B5EF4-FFF2-40B4-BE49-F238E27FC236}">
                <a16:creationId xmlns:a16="http://schemas.microsoft.com/office/drawing/2014/main" id="{A3A2E0DA-DA21-447D-AD1F-3DB915DD05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94B067E-A161-4B29-A8FA-FEEB19449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6CA50C-1A88-4B3F-A34F-FE199F420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>
            <a:normAutofit/>
          </a:bodyPr>
          <a:lstStyle/>
          <a:p>
            <a:r>
              <a:rPr lang="en-US" sz="4800" dirty="0"/>
              <a:t>Housing Prices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C2D51-705E-403A-AC0E-9157DC551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70246"/>
            <a:ext cx="3685070" cy="914400"/>
          </a:xfrm>
        </p:spPr>
        <p:txBody>
          <a:bodyPr>
            <a:normAutofit/>
          </a:bodyPr>
          <a:lstStyle/>
          <a:p>
            <a:r>
              <a:rPr lang="en-US" dirty="0"/>
              <a:t>Presented by:</a:t>
            </a:r>
          </a:p>
          <a:p>
            <a:r>
              <a:rPr lang="en-US" dirty="0"/>
              <a:t>Dionne Watson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0C741F-0826-4AB6-A92E-AB4EB50216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5828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F1BA6-C6D9-4A2E-932C-470E1A3A5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07747-B5E7-4601-9694-2770B70ABF42}"/>
              </a:ext>
            </a:extLst>
          </p:cNvPr>
          <p:cNvSpPr>
            <a:spLocks noGrp="1"/>
          </p:cNvSpPr>
          <p:nvPr>
            <p:ph idx="1"/>
          </p:nvPr>
        </p:nvSpPr>
        <p:spPr>
          <a:ln w="28575">
            <a:solidFill>
              <a:schemeClr val="accent1"/>
            </a:solidFill>
          </a:ln>
        </p:spPr>
        <p:txBody>
          <a:bodyPr/>
          <a:lstStyle/>
          <a:p>
            <a:r>
              <a:rPr lang="en-US" sz="2400" dirty="0"/>
              <a:t>Data appears to show that homes built &gt;2000 weren’t necessarily remodeled. More research is needed.</a:t>
            </a:r>
          </a:p>
          <a:p>
            <a:r>
              <a:rPr lang="en-US" sz="2400" dirty="0"/>
              <a:t>Bias was present favoring control group. More research is needed.</a:t>
            </a:r>
          </a:p>
          <a:p>
            <a:r>
              <a:rPr lang="en-US" sz="2400" dirty="0"/>
              <a:t> Note – Results are limited due to small size of data set that focuses on one city.</a:t>
            </a:r>
          </a:p>
          <a:p>
            <a:r>
              <a:rPr lang="en-US" sz="2400" dirty="0"/>
              <a:t> Confidence in results would be improved with a larger data set that represents more cities.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367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47768-4E75-499C-B7B8-C95F8FD7D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sz="2900" dirty="0"/>
            </a:br>
            <a:br>
              <a:rPr lang="en-US" sz="2900" dirty="0"/>
            </a:br>
            <a:br>
              <a:rPr lang="en-US" sz="2900" dirty="0"/>
            </a:br>
            <a:br>
              <a:rPr lang="en-US" sz="2900" dirty="0"/>
            </a:br>
            <a:br>
              <a:rPr lang="en-US" sz="2900" dirty="0"/>
            </a:br>
            <a:br>
              <a:rPr lang="en-US" sz="2900" dirty="0"/>
            </a:br>
            <a:br>
              <a:rPr lang="en-US" sz="2900" dirty="0"/>
            </a:br>
            <a:br>
              <a:rPr lang="en-US" sz="2900" dirty="0"/>
            </a:br>
            <a:r>
              <a:rPr lang="en-US" sz="2900" dirty="0"/>
              <a:t>Recommendations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4F939-E13F-4F0E-B78E-22B4D2878081}"/>
              </a:ext>
            </a:extLst>
          </p:cNvPr>
          <p:cNvSpPr>
            <a:spLocks noGrp="1"/>
          </p:cNvSpPr>
          <p:nvPr>
            <p:ph idx="1"/>
          </p:nvPr>
        </p:nvSpPr>
        <p:spPr>
          <a:ln w="28575"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Investing in multi-level homes would yield the greatest return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56616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4A7FC5-56F0-4FE3-8383-04EE92963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orking">
            <a:extLst>
              <a:ext uri="{FF2B5EF4-FFF2-40B4-BE49-F238E27FC236}">
                <a16:creationId xmlns:a16="http://schemas.microsoft.com/office/drawing/2014/main" id="{BC829010-59E7-4B6E-AE76-EEE7D0ED0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E6BEBC3-6A99-4A53-9835-9875E0841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93299F-3E8A-4BF7-9C3D-B9F22CF94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130552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6083A9-53C1-4358-80D7-727411C12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3454094"/>
            <a:ext cx="7315200" cy="2130552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006911-EDB8-4CDF-AEAA-A3FA060851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816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A178560-78C9-4CB5-BE46-05302CDA8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multiple people looking at blueprints&#10;">
            <a:extLst>
              <a:ext uri="{FF2B5EF4-FFF2-40B4-BE49-F238E27FC236}">
                <a16:creationId xmlns:a16="http://schemas.microsoft.com/office/drawing/2014/main" id="{DC582F7A-0108-4267-A3E3-CA43CDA209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69461EC9-A94F-4225-B526-5C862F340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492750-E12D-4995-ABCB-5BB846060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Which factors are most important when buying a home?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87160F7-FCB2-48B7-8BB8-BEFF45F6B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282B84-621E-4580-80B7-222118AE4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 descr="Icon SmartArt placeholder ">
            <a:extLst>
              <a:ext uri="{FF2B5EF4-FFF2-40B4-BE49-F238E27FC236}">
                <a16:creationId xmlns:a16="http://schemas.microsoft.com/office/drawing/2014/main" id="{F5DF3745-CCEE-4BD3-9E49-A25F9124AC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1801022"/>
              </p:ext>
            </p:extLst>
          </p:nvPr>
        </p:nvGraphicFramePr>
        <p:xfrm>
          <a:off x="3972128" y="971055"/>
          <a:ext cx="7315200" cy="4901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391488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10722-2775-4A70-8182-7C215D42C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1B0E3-1631-487A-8451-E4779FA09E28}"/>
              </a:ext>
            </a:extLst>
          </p:cNvPr>
          <p:cNvSpPr>
            <a:spLocks noGrp="1"/>
          </p:cNvSpPr>
          <p:nvPr>
            <p:ph idx="1"/>
          </p:nvPr>
        </p:nvSpPr>
        <p:spPr>
          <a:ln w="28575"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H1: There's no significant difference between the sale prices of homes with and without upgrades*. </a:t>
            </a:r>
          </a:p>
          <a:p>
            <a:pPr marL="0" indent="0">
              <a:buNone/>
            </a:pPr>
            <a:r>
              <a:rPr lang="en-US" sz="2400" dirty="0"/>
              <a:t>H2: There's no significant difference between the sale prices of homes with and without multiple levels.</a:t>
            </a:r>
          </a:p>
          <a:p>
            <a:pPr marL="0" indent="0">
              <a:buNone/>
            </a:pPr>
            <a:r>
              <a:rPr lang="en-US" sz="2400" dirty="0"/>
              <a:t>H3: There's no significant difference between the sale prices of homes with and without proximity to various conditions.</a:t>
            </a:r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*Note: Upgrades refers to homes that have been remodeled since original construction.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862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B8187-BB10-4C97-8B90-413C68012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DDD48-6FC8-4DB9-BD57-DF7F2C946954}"/>
              </a:ext>
            </a:extLst>
          </p:cNvPr>
          <p:cNvSpPr>
            <a:spLocks noGrp="1"/>
          </p:cNvSpPr>
          <p:nvPr>
            <p:ph idx="1"/>
          </p:nvPr>
        </p:nvSpPr>
        <p:spPr>
          <a:ln w="28575"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en-US" sz="3200" dirty="0"/>
              <a:t>Kaggle – Ames Housing Data (Ames, Iowa)</a:t>
            </a:r>
          </a:p>
          <a:p>
            <a:r>
              <a:rPr lang="en-US" sz="3200" dirty="0"/>
              <a:t>Sale of Individual residential properties 2006 – 2010</a:t>
            </a:r>
          </a:p>
          <a:p>
            <a:r>
              <a:rPr lang="en-US" sz="3200" dirty="0"/>
              <a:t>1460 Observations</a:t>
            </a:r>
          </a:p>
        </p:txBody>
      </p:sp>
    </p:spTree>
    <p:extLst>
      <p:ext uri="{BB962C8B-B14F-4D97-AF65-F5344CB8AC3E}">
        <p14:creationId xmlns:p14="http://schemas.microsoft.com/office/powerpoint/2010/main" val="2177158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9C8AF-0288-406B-B2EE-DE8CC7A5B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FD90C-03C6-410F-BE88-D5BD94594D72}"/>
              </a:ext>
            </a:extLst>
          </p:cNvPr>
          <p:cNvSpPr>
            <a:spLocks noGrp="1"/>
          </p:cNvSpPr>
          <p:nvPr>
            <p:ph idx="1"/>
          </p:nvPr>
        </p:nvSpPr>
        <p:spPr>
          <a:ln w="28575"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en-US" sz="2400" dirty="0"/>
              <a:t>H1 – H3: A-A Testing &amp; A-B Testing (Two Sample t-Test)</a:t>
            </a:r>
          </a:p>
          <a:p>
            <a:pPr lvl="1"/>
            <a:r>
              <a:rPr lang="en-US" sz="2400" dirty="0"/>
              <a:t>α = 0.05</a:t>
            </a:r>
          </a:p>
          <a:p>
            <a:pPr lvl="1"/>
            <a:r>
              <a:rPr lang="en-US" sz="2400" dirty="0"/>
              <a:t>95% confidence interval</a:t>
            </a:r>
          </a:p>
          <a:p>
            <a:pPr lvl="1"/>
            <a:r>
              <a:rPr lang="en-US" sz="2400" dirty="0"/>
              <a:t>Excel – Data Analysis Tool pack &amp;Pivot tables</a:t>
            </a:r>
          </a:p>
          <a:p>
            <a:pPr marL="502920" lvl="1" indent="0">
              <a:buNone/>
            </a:pP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54377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24421-0251-478D-84C1-1B687621F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H1:Remodeled vs. Non-remodeled homes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 = 0.41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7F44D3E-C973-4C8E-A365-B89B6C837E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3090185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D8EF8DA-71CF-4059-9C9E-DE690CA4BC49}"/>
              </a:ext>
            </a:extLst>
          </p:cNvPr>
          <p:cNvSpPr txBox="1"/>
          <p:nvPr/>
        </p:nvSpPr>
        <p:spPr>
          <a:xfrm>
            <a:off x="3299791" y="185530"/>
            <a:ext cx="7315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Not a significant difference control and treatment groups</a:t>
            </a:r>
          </a:p>
        </p:txBody>
      </p:sp>
    </p:spTree>
    <p:extLst>
      <p:ext uri="{BB962C8B-B14F-4D97-AF65-F5344CB8AC3E}">
        <p14:creationId xmlns:p14="http://schemas.microsoft.com/office/powerpoint/2010/main" val="1856778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37807-BD2E-4CA2-B35B-07B4696F1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H2: Single – level homes vs. Multi-level homes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 = 0.01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860B0C-0DBA-4434-BB46-2238B22003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9479936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118C967-930F-4D61-8135-3369C0AA51FD}"/>
              </a:ext>
            </a:extLst>
          </p:cNvPr>
          <p:cNvSpPr txBox="1"/>
          <p:nvPr/>
        </p:nvSpPr>
        <p:spPr>
          <a:xfrm>
            <a:off x="2213113" y="0"/>
            <a:ext cx="81368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Significant difference between single-level homes and multi-level homes </a:t>
            </a:r>
          </a:p>
        </p:txBody>
      </p:sp>
    </p:spTree>
    <p:extLst>
      <p:ext uri="{BB962C8B-B14F-4D97-AF65-F5344CB8AC3E}">
        <p14:creationId xmlns:p14="http://schemas.microsoft.com/office/powerpoint/2010/main" val="1063109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903C-F415-4884-96F0-D34B11FC9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H3: Proximity vs. non-proximity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 = 0.68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7E02B92-FB22-4A2D-8F53-EED05DE5B5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1806668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C49972D-3AE8-4506-AFE4-4C9C27FC1CC0}"/>
              </a:ext>
            </a:extLst>
          </p:cNvPr>
          <p:cNvSpPr txBox="1"/>
          <p:nvPr/>
        </p:nvSpPr>
        <p:spPr>
          <a:xfrm>
            <a:off x="2199861" y="0"/>
            <a:ext cx="747422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Bias present favoring control group; inconclusive results</a:t>
            </a:r>
          </a:p>
        </p:txBody>
      </p:sp>
    </p:spTree>
    <p:extLst>
      <p:ext uri="{BB962C8B-B14F-4D97-AF65-F5344CB8AC3E}">
        <p14:creationId xmlns:p14="http://schemas.microsoft.com/office/powerpoint/2010/main" val="4165431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0">
            <a:extLst>
              <a:ext uri="{FF2B5EF4-FFF2-40B4-BE49-F238E27FC236}">
                <a16:creationId xmlns:a16="http://schemas.microsoft.com/office/drawing/2014/main" id="{72AC46CB-E41C-431E-B498-6295C0C5E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9254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E1F858-2A30-4F73-962A-B70A9326A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pic>
        <p:nvPicPr>
          <p:cNvPr id="6" name="Picture 5" descr="Woman standing in her office looking at blueprints">
            <a:extLst>
              <a:ext uri="{FF2B5EF4-FFF2-40B4-BE49-F238E27FC236}">
                <a16:creationId xmlns:a16="http://schemas.microsoft.com/office/drawing/2014/main" id="{6F523839-0F2B-44C9-82BE-A2C19B2445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44" r="2462"/>
          <a:stretch/>
        </p:blipFill>
        <p:spPr>
          <a:xfrm>
            <a:off x="6083162" y="759254"/>
            <a:ext cx="5238340" cy="5330650"/>
          </a:xfrm>
          <a:prstGeom prst="rect">
            <a:avLst/>
          </a:prstGeom>
        </p:spPr>
      </p:pic>
      <p:graphicFrame>
        <p:nvGraphicFramePr>
          <p:cNvPr id="4" name="Content Placeholder 3" descr="SmartArt">
            <a:extLst>
              <a:ext uri="{FF2B5EF4-FFF2-40B4-BE49-F238E27FC236}">
                <a16:creationId xmlns:a16="http://schemas.microsoft.com/office/drawing/2014/main" id="{DFE8205B-4C0D-4F7E-A9F7-22AEE49E8E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915348"/>
              </p:ext>
            </p:extLst>
          </p:nvPr>
        </p:nvGraphicFramePr>
        <p:xfrm>
          <a:off x="289249" y="2014330"/>
          <a:ext cx="4998962" cy="3770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9689602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85ACEB-CF5E-44CD-BB7E-D39F90AC53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B7BB97-A62F-4534-888F-505637578A57}">
  <ds:schemaRefs>
    <ds:schemaRef ds:uri="http://purl.org/dc/dcmitype/"/>
    <ds:schemaRef ds:uri="http://schemas.openxmlformats.org/package/2006/metadata/core-properties"/>
    <ds:schemaRef ds:uri="71af3243-3dd4-4a8d-8c0d-dd76da1f02a5"/>
    <ds:schemaRef ds:uri="http://purl.org/dc/terms/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infopath/2007/PartnerControls"/>
    <ds:schemaRef ds:uri="16c05727-aa75-4e4a-9b5f-8a80a1165891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C62D4C9-FB7C-42A5-9239-CABAB80115F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Architecture design</Template>
  <TotalTime>0</TotalTime>
  <Words>359</Words>
  <Application>Microsoft Office PowerPoint</Application>
  <PresentationFormat>Widescreen</PresentationFormat>
  <Paragraphs>49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Corbel</vt:lpstr>
      <vt:lpstr>Wingdings 2</vt:lpstr>
      <vt:lpstr>Frame</vt:lpstr>
      <vt:lpstr>Housing Prices</vt:lpstr>
      <vt:lpstr>Which factors are most important when buying a home?</vt:lpstr>
      <vt:lpstr>Hypotheses</vt:lpstr>
      <vt:lpstr>Data</vt:lpstr>
      <vt:lpstr>Methods</vt:lpstr>
      <vt:lpstr>Results  H1:Remodeled vs. Non-remodeled homes  P = 0.41</vt:lpstr>
      <vt:lpstr>H2: Single – level homes vs. Multi-level homes  P = 0.01</vt:lpstr>
      <vt:lpstr>H3: Proximity vs. non-proximity  P = 0.68</vt:lpstr>
      <vt:lpstr>Conclusion</vt:lpstr>
      <vt:lpstr>Next Steps</vt:lpstr>
      <vt:lpstr>        Recommendations     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2021-03-01T02:36:06Z</dcterms:created>
  <dcterms:modified xsi:type="dcterms:W3CDTF">2021-03-03T22:28:23Z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